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18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16/12/20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16/12/20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16/12/20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16/12/20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16/12/20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16/12/20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16/12/20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16/12/20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16/12/20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16/12/20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16/12/20</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16/12/20</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mehdi.abbas92@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34501"/>
            <a:ext cx="7543800" cy="2593975"/>
          </a:xfrm>
        </p:spPr>
        <p:txBody>
          <a:bodyPr/>
          <a:lstStyle/>
          <a:p>
            <a:r>
              <a:rPr lang="en-US" dirty="0" smtClean="0"/>
              <a:t>Green Revolution</a:t>
            </a:r>
            <a:endParaRPr lang="en-US" dirty="0"/>
          </a:p>
        </p:txBody>
      </p:sp>
      <p:sp>
        <p:nvSpPr>
          <p:cNvPr id="3" name="Subtitle 2"/>
          <p:cNvSpPr>
            <a:spLocks noGrp="1"/>
          </p:cNvSpPr>
          <p:nvPr>
            <p:ph type="subTitle" idx="1"/>
          </p:nvPr>
        </p:nvSpPr>
        <p:spPr>
          <a:xfrm>
            <a:off x="685800" y="3436783"/>
            <a:ext cx="6461760" cy="2477970"/>
          </a:xfrm>
        </p:spPr>
        <p:txBody>
          <a:bodyPr>
            <a:normAutofit/>
          </a:bodyPr>
          <a:lstStyle/>
          <a:p>
            <a:r>
              <a:rPr lang="en-US" sz="3200" dirty="0">
                <a:solidFill>
                  <a:schemeClr val="tx1">
                    <a:lumMod val="75000"/>
                    <a:lumOff val="25000"/>
                  </a:schemeClr>
                </a:solidFill>
              </a:rPr>
              <a:t>Dr. S. Mehdi Abbas </a:t>
            </a:r>
            <a:r>
              <a:rPr lang="en-US" sz="3200" dirty="0" err="1">
                <a:solidFill>
                  <a:schemeClr val="tx1">
                    <a:lumMod val="75000"/>
                    <a:lumOff val="25000"/>
                  </a:schemeClr>
                </a:solidFill>
              </a:rPr>
              <a:t>Zaidi</a:t>
            </a:r>
            <a:endParaRPr lang="en-US" sz="3200" dirty="0">
              <a:solidFill>
                <a:schemeClr val="tx1">
                  <a:lumMod val="75000"/>
                  <a:lumOff val="25000"/>
                </a:schemeClr>
              </a:solidFill>
            </a:endParaRPr>
          </a:p>
          <a:p>
            <a:r>
              <a:rPr lang="en-US" dirty="0">
                <a:solidFill>
                  <a:schemeClr val="tx1">
                    <a:lumMod val="75000"/>
                    <a:lumOff val="25000"/>
                  </a:schemeClr>
                </a:solidFill>
              </a:rPr>
              <a:t>Associate Professor</a:t>
            </a:r>
          </a:p>
          <a:p>
            <a:r>
              <a:rPr lang="en-US" dirty="0">
                <a:solidFill>
                  <a:schemeClr val="tx1">
                    <a:lumMod val="75000"/>
                    <a:lumOff val="25000"/>
                  </a:schemeClr>
                </a:solidFill>
              </a:rPr>
              <a:t>Department of Sociology</a:t>
            </a:r>
          </a:p>
          <a:p>
            <a:r>
              <a:rPr lang="en-US" dirty="0">
                <a:solidFill>
                  <a:schemeClr val="tx1">
                    <a:lumMod val="75000"/>
                    <a:lumOff val="25000"/>
                  </a:schemeClr>
                </a:solidFill>
              </a:rPr>
              <a:t>Shia P.G. College, </a:t>
            </a:r>
            <a:r>
              <a:rPr lang="en-US" dirty="0" err="1">
                <a:solidFill>
                  <a:schemeClr val="tx1">
                    <a:lumMod val="75000"/>
                    <a:lumOff val="25000"/>
                  </a:schemeClr>
                </a:solidFill>
              </a:rPr>
              <a:t>Lucknow</a:t>
            </a:r>
            <a:endParaRPr lang="en-US" dirty="0">
              <a:solidFill>
                <a:schemeClr val="tx1">
                  <a:lumMod val="75000"/>
                  <a:lumOff val="25000"/>
                </a:schemeClr>
              </a:solidFill>
            </a:endParaRPr>
          </a:p>
          <a:p>
            <a:r>
              <a:rPr lang="en-US" dirty="0">
                <a:solidFill>
                  <a:schemeClr val="tx1">
                    <a:lumMod val="75000"/>
                    <a:lumOff val="25000"/>
                  </a:schemeClr>
                </a:solidFill>
              </a:rPr>
              <a:t>E-mail - </a:t>
            </a:r>
            <a:r>
              <a:rPr lang="en-US" dirty="0">
                <a:solidFill>
                  <a:schemeClr val="tx1">
                    <a:lumMod val="75000"/>
                    <a:lumOff val="25000"/>
                  </a:schemeClr>
                </a:solidFill>
                <a:hlinkClick r:id="rId2"/>
              </a:rPr>
              <a:t>mehdi.abbas92@gmail.com</a:t>
            </a:r>
            <a:endParaRPr lang="en-US" dirty="0">
              <a:solidFill>
                <a:schemeClr val="tx1">
                  <a:lumMod val="75000"/>
                  <a:lumOff val="25000"/>
                </a:schemeClr>
              </a:solidFill>
            </a:endParaRPr>
          </a:p>
          <a:p>
            <a:r>
              <a:rPr lang="en-US" dirty="0">
                <a:solidFill>
                  <a:schemeClr val="tx1">
                    <a:lumMod val="75000"/>
                    <a:lumOff val="25000"/>
                  </a:schemeClr>
                </a:solidFill>
              </a:rPr>
              <a:t>Contact No. - +91</a:t>
            </a:r>
            <a:r>
              <a:rPr lang="en-US">
                <a:solidFill>
                  <a:schemeClr val="tx1">
                    <a:lumMod val="75000"/>
                    <a:lumOff val="25000"/>
                  </a:schemeClr>
                </a:solidFill>
              </a:rPr>
              <a:t>-</a:t>
            </a:r>
            <a:r>
              <a:rPr lang="en-US" smtClean="0">
                <a:solidFill>
                  <a:schemeClr val="tx1">
                    <a:lumMod val="75000"/>
                    <a:lumOff val="25000"/>
                  </a:schemeClr>
                </a:solidFill>
              </a:rPr>
              <a:t>9839287412</a:t>
            </a:r>
            <a:endParaRPr lang="en-US" dirty="0">
              <a:solidFill>
                <a:schemeClr val="tx1">
                  <a:lumMod val="75000"/>
                  <a:lumOff val="25000"/>
                </a:schemeClr>
              </a:solidFill>
            </a:endParaRPr>
          </a:p>
        </p:txBody>
      </p:sp>
    </p:spTree>
    <p:extLst>
      <p:ext uri="{BB962C8B-B14F-4D97-AF65-F5344CB8AC3E}">
        <p14:creationId xmlns:p14="http://schemas.microsoft.com/office/powerpoint/2010/main" val="24698517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a:t>
            </a:r>
            <a:r>
              <a:rPr lang="en-US" dirty="0" err="1" smtClean="0"/>
              <a:t>Revoltion</a:t>
            </a:r>
            <a:endParaRPr lang="en-US" dirty="0"/>
          </a:p>
        </p:txBody>
      </p:sp>
      <p:sp>
        <p:nvSpPr>
          <p:cNvPr id="3" name="Content Placeholder 2"/>
          <p:cNvSpPr>
            <a:spLocks noGrp="1"/>
          </p:cNvSpPr>
          <p:nvPr>
            <p:ph idx="1"/>
          </p:nvPr>
        </p:nvSpPr>
        <p:spPr/>
        <p:txBody>
          <a:bodyPr>
            <a:noAutofit/>
          </a:bodyPr>
          <a:lstStyle/>
          <a:p>
            <a:r>
              <a:rPr lang="en-US" sz="2100" dirty="0"/>
              <a:t>The revolution launched in 1986- 1987 to increase the production of edible oil, especially mustard and sesame seeds to achieve self-reliance is known as the Yellow </a:t>
            </a:r>
            <a:r>
              <a:rPr lang="en-US" sz="2100" dirty="0" smtClean="0"/>
              <a:t>Revolution.</a:t>
            </a:r>
          </a:p>
          <a:p>
            <a:r>
              <a:rPr lang="en-US" sz="2100" b="1" dirty="0" smtClean="0"/>
              <a:t>Sam </a:t>
            </a:r>
            <a:r>
              <a:rPr lang="en-US" sz="2100" b="1" dirty="0" err="1"/>
              <a:t>Pitroda</a:t>
            </a:r>
            <a:r>
              <a:rPr lang="en-US" sz="2100" b="1" dirty="0"/>
              <a:t> </a:t>
            </a:r>
            <a:r>
              <a:rPr lang="en-US" sz="2100" dirty="0"/>
              <a:t>is Known as the father of the Yellow Revolution in India. </a:t>
            </a:r>
            <a:endParaRPr lang="en-US" sz="2100" dirty="0" smtClean="0"/>
          </a:p>
          <a:p>
            <a:r>
              <a:rPr lang="en-US" sz="2100" dirty="0" smtClean="0"/>
              <a:t>Yellow </a:t>
            </a:r>
            <a:r>
              <a:rPr lang="en-US" sz="2100" dirty="0"/>
              <a:t>Revolution targets nine oilseeds that are groundnut, mustard, soybean, safflower, sesame, sunflower, </a:t>
            </a:r>
            <a:r>
              <a:rPr lang="en-US" sz="2100" dirty="0" err="1"/>
              <a:t>niger</a:t>
            </a:r>
            <a:r>
              <a:rPr lang="en-US" sz="2100" dirty="0"/>
              <a:t>, linseed, and castor. </a:t>
            </a:r>
            <a:endParaRPr lang="en-US" sz="2100" dirty="0" smtClean="0"/>
          </a:p>
          <a:p>
            <a:r>
              <a:rPr lang="en-US" sz="2100" dirty="0" smtClean="0"/>
              <a:t>To </a:t>
            </a:r>
            <a:r>
              <a:rPr lang="en-US" sz="2100" dirty="0"/>
              <a:t>ensure the success of the yellow revolution India launched Oil Technological Mission in 1986. </a:t>
            </a:r>
            <a:endParaRPr lang="en-US" sz="2100" dirty="0" smtClean="0"/>
          </a:p>
          <a:p>
            <a:r>
              <a:rPr lang="en-US" sz="2100" dirty="0" smtClean="0"/>
              <a:t>The </a:t>
            </a:r>
            <a:r>
              <a:rPr lang="en-US" sz="2100" dirty="0"/>
              <a:t>Yellow revolution had the implantation of hybrid mustard and sesame seeds which significantly increased the production of edible oil which was also due to the use of improved technology for oil production.</a:t>
            </a:r>
          </a:p>
        </p:txBody>
      </p:sp>
    </p:spTree>
    <p:extLst>
      <p:ext uri="{BB962C8B-B14F-4D97-AF65-F5344CB8AC3E}">
        <p14:creationId xmlns:p14="http://schemas.microsoft.com/office/powerpoint/2010/main" val="32687338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Revolution</a:t>
            </a:r>
            <a:endParaRPr lang="en-US" dirty="0"/>
          </a:p>
        </p:txBody>
      </p:sp>
      <p:sp>
        <p:nvSpPr>
          <p:cNvPr id="3" name="Content Placeholder 2"/>
          <p:cNvSpPr>
            <a:spLocks noGrp="1"/>
          </p:cNvSpPr>
          <p:nvPr>
            <p:ph idx="1"/>
          </p:nvPr>
        </p:nvSpPr>
        <p:spPr/>
        <p:txBody>
          <a:bodyPr>
            <a:noAutofit/>
          </a:bodyPr>
          <a:lstStyle/>
          <a:p>
            <a:r>
              <a:rPr lang="en-US" sz="2100" dirty="0"/>
              <a:t>Blue Revolution also called as Neel </a:t>
            </a:r>
            <a:r>
              <a:rPr lang="en-US" sz="2100" dirty="0" err="1"/>
              <a:t>Kranti</a:t>
            </a:r>
            <a:r>
              <a:rPr lang="en-US" sz="2100" dirty="0"/>
              <a:t> Mission in India was launched in 1985-</a:t>
            </a:r>
            <a:r>
              <a:rPr lang="en-US" sz="2100" dirty="0" smtClean="0"/>
              <a:t>1990 </a:t>
            </a:r>
            <a:r>
              <a:rPr lang="en-US" sz="2100" dirty="0"/>
              <a:t>during the 7th Five-Year Plan. </a:t>
            </a:r>
            <a:endParaRPr lang="en-US" sz="2100" dirty="0" smtClean="0"/>
          </a:p>
          <a:p>
            <a:r>
              <a:rPr lang="en-US" sz="2100" dirty="0" smtClean="0"/>
              <a:t>The </a:t>
            </a:r>
            <a:r>
              <a:rPr lang="en-US" sz="2100" dirty="0"/>
              <a:t>main objective is to develop, manage, and promote fisheries to double the farmers’ income</a:t>
            </a:r>
            <a:r>
              <a:rPr lang="en-US" sz="2100" dirty="0" smtClean="0"/>
              <a:t>.</a:t>
            </a:r>
          </a:p>
          <a:p>
            <a:r>
              <a:rPr lang="en-US" sz="2100" dirty="0"/>
              <a:t>The Blue Revolution is an initiative taken by the government for the growth of the aquaculture industry</a:t>
            </a:r>
            <a:r>
              <a:rPr lang="en-US" sz="2100" dirty="0" smtClean="0"/>
              <a:t>.</a:t>
            </a:r>
          </a:p>
          <a:p>
            <a:r>
              <a:rPr lang="en-US" sz="2100" dirty="0"/>
              <a:t>The Neel </a:t>
            </a:r>
            <a:r>
              <a:rPr lang="en-US" sz="2100" dirty="0" err="1"/>
              <a:t>Kranti</a:t>
            </a:r>
            <a:r>
              <a:rPr lang="en-US" sz="2100" dirty="0"/>
              <a:t> Mission was the start of the Blue Revolution in India with the vision to achieve the economic prosperity of India keeping in view the sustainability, bio-security, and environmental concerns</a:t>
            </a:r>
            <a:r>
              <a:rPr lang="en-US" sz="2100" dirty="0" smtClean="0"/>
              <a:t>.</a:t>
            </a:r>
          </a:p>
          <a:p>
            <a:r>
              <a:rPr lang="en-US" sz="2100" dirty="0" smtClean="0"/>
              <a:t>The </a:t>
            </a:r>
            <a:r>
              <a:rPr lang="en-US" sz="2100" dirty="0"/>
              <a:t>Intensive Marine Fisheries Program was launched, and eventually, the fishing </a:t>
            </a:r>
            <a:r>
              <a:rPr lang="en-US" sz="2100" dirty="0" err="1"/>
              <a:t>harbours</a:t>
            </a:r>
            <a:r>
              <a:rPr lang="en-US" sz="2100" dirty="0"/>
              <a:t> in Vishakhapatnam, Kochi, </a:t>
            </a:r>
            <a:r>
              <a:rPr lang="en-US" sz="2100" dirty="0" err="1"/>
              <a:t>Tuticorin</a:t>
            </a:r>
            <a:r>
              <a:rPr lang="en-US" sz="2100" dirty="0"/>
              <a:t>, </a:t>
            </a:r>
            <a:r>
              <a:rPr lang="en-US" sz="2100" dirty="0" err="1"/>
              <a:t>Porbandar</a:t>
            </a:r>
            <a:r>
              <a:rPr lang="en-US" sz="2100" dirty="0"/>
              <a:t>, and Port Blair were also established over the time.</a:t>
            </a:r>
          </a:p>
        </p:txBody>
      </p:sp>
    </p:spTree>
    <p:extLst>
      <p:ext uri="{BB962C8B-B14F-4D97-AF65-F5344CB8AC3E}">
        <p14:creationId xmlns:p14="http://schemas.microsoft.com/office/powerpoint/2010/main" val="118750844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err="1"/>
              <a:t>Lavanya</a:t>
            </a:r>
            <a:r>
              <a:rPr lang="en-US" dirty="0"/>
              <a:t> M.M. &amp; Jain S.K., Rural Sociology</a:t>
            </a:r>
          </a:p>
          <a:p>
            <a:r>
              <a:rPr lang="en-US" dirty="0"/>
              <a:t>Singh V.N. &amp; Singh J., Rural Sociology</a:t>
            </a:r>
          </a:p>
          <a:p>
            <a:endParaRPr lang="en-US" dirty="0"/>
          </a:p>
        </p:txBody>
      </p:sp>
    </p:spTree>
    <p:extLst>
      <p:ext uri="{BB962C8B-B14F-4D97-AF65-F5344CB8AC3E}">
        <p14:creationId xmlns:p14="http://schemas.microsoft.com/office/powerpoint/2010/main" val="420606772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2237" y="2729504"/>
            <a:ext cx="7659687" cy="1168400"/>
          </a:xfrm>
        </p:spPr>
        <p:txBody>
          <a:bodyPr/>
          <a:lstStyle/>
          <a:p>
            <a:r>
              <a:rPr lang="en-US" sz="8000" dirty="0" smtClean="0"/>
              <a:t>Thank You</a:t>
            </a:r>
            <a:endParaRPr lang="en-US" sz="8000" dirty="0"/>
          </a:p>
        </p:txBody>
      </p:sp>
    </p:spTree>
    <p:extLst>
      <p:ext uri="{BB962C8B-B14F-4D97-AF65-F5344CB8AC3E}">
        <p14:creationId xmlns:p14="http://schemas.microsoft.com/office/powerpoint/2010/main" val="1914618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 Revolution</a:t>
            </a:r>
            <a:endParaRPr lang="en-US" dirty="0"/>
          </a:p>
        </p:txBody>
      </p:sp>
      <p:sp>
        <p:nvSpPr>
          <p:cNvPr id="3" name="Content Placeholder 2"/>
          <p:cNvSpPr>
            <a:spLocks noGrp="1"/>
          </p:cNvSpPr>
          <p:nvPr>
            <p:ph idx="1"/>
          </p:nvPr>
        </p:nvSpPr>
        <p:spPr/>
        <p:txBody>
          <a:bodyPr/>
          <a:lstStyle/>
          <a:p>
            <a:r>
              <a:rPr lang="en-US" dirty="0"/>
              <a:t>The Green Revolution in India refers to a period in India when agriculture was converted into an industrial system due to the adoption of modern methods and technology, such as the use of high yielding variety (HYV) seeds, tractors, irrigation facilities, pesticides, and fertilizers</a:t>
            </a:r>
            <a:r>
              <a:rPr lang="en-US" dirty="0" smtClean="0"/>
              <a:t>.</a:t>
            </a:r>
          </a:p>
          <a:p>
            <a:r>
              <a:rPr lang="en-US" dirty="0"/>
              <a:t>Mainly led by agricultural scientist </a:t>
            </a:r>
            <a:r>
              <a:rPr lang="en-US" b="1" dirty="0"/>
              <a:t>M. S. </a:t>
            </a:r>
            <a:r>
              <a:rPr lang="en-US" b="1" dirty="0" err="1"/>
              <a:t>Swaminathan</a:t>
            </a:r>
            <a:r>
              <a:rPr lang="en-US" b="1" dirty="0"/>
              <a:t> </a:t>
            </a:r>
            <a:r>
              <a:rPr lang="en-US" dirty="0"/>
              <a:t>in </a:t>
            </a:r>
            <a:r>
              <a:rPr lang="en-US" dirty="0" smtClean="0"/>
              <a:t>India.</a:t>
            </a:r>
          </a:p>
          <a:p>
            <a:r>
              <a:rPr lang="en-US" dirty="0"/>
              <a:t>Under premiership of Congress leader Indira Gandhi</a:t>
            </a:r>
            <a:r>
              <a:rPr lang="en-US" dirty="0" smtClean="0"/>
              <a:t>,</a:t>
            </a:r>
            <a:r>
              <a:rPr lang="en-US" dirty="0"/>
              <a:t> </a:t>
            </a:r>
            <a:r>
              <a:rPr lang="en-US" dirty="0" smtClean="0"/>
              <a:t>the </a:t>
            </a:r>
            <a:r>
              <a:rPr lang="en-US" dirty="0"/>
              <a:t>Green Revolution within India commenced in 1966, leading to an increase in food grain production, especially in Punjab, Haryana, and Uttar Pradesh</a:t>
            </a:r>
            <a:r>
              <a:rPr lang="en-US" dirty="0" smtClean="0"/>
              <a:t>.</a:t>
            </a:r>
          </a:p>
          <a:p>
            <a:endParaRPr lang="en-US" dirty="0"/>
          </a:p>
        </p:txBody>
      </p:sp>
    </p:spTree>
    <p:extLst>
      <p:ext uri="{BB962C8B-B14F-4D97-AF65-F5344CB8AC3E}">
        <p14:creationId xmlns:p14="http://schemas.microsoft.com/office/powerpoint/2010/main" val="8610569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normAutofit/>
          </a:bodyPr>
          <a:lstStyle/>
          <a:p>
            <a:r>
              <a:rPr lang="en-US" dirty="0"/>
              <a:t>Major milestones in this undertaking were the development of high-yielding varieties of wheat</a:t>
            </a:r>
            <a:r>
              <a:rPr lang="en-US" dirty="0" smtClean="0"/>
              <a:t>, </a:t>
            </a:r>
            <a:r>
              <a:rPr lang="en-US" dirty="0"/>
              <a:t>and rust resistant strains of wheat</a:t>
            </a:r>
            <a:r>
              <a:rPr lang="en-US" dirty="0" smtClean="0"/>
              <a:t>.</a:t>
            </a:r>
          </a:p>
          <a:p>
            <a:r>
              <a:rPr lang="en-US" dirty="0"/>
              <a:t>The introduction of high-yielding varieties (HYV) of seeds and the improved quality of fertilizers and irrigation techniques led to the increase in production to make the country self-sufficient in food grains, thus improving agriculture in India</a:t>
            </a:r>
            <a:r>
              <a:rPr lang="en-US" dirty="0" smtClean="0"/>
              <a:t>.</a:t>
            </a:r>
          </a:p>
          <a:p>
            <a:r>
              <a:rPr lang="en-US" dirty="0"/>
              <a:t>The production of wheat has produced the best results in fueling self-sufficiency of India. </a:t>
            </a:r>
            <a:endParaRPr lang="en-US" dirty="0" smtClean="0"/>
          </a:p>
        </p:txBody>
      </p:sp>
    </p:spTree>
    <p:extLst>
      <p:ext uri="{BB962C8B-B14F-4D97-AF65-F5344CB8AC3E}">
        <p14:creationId xmlns:p14="http://schemas.microsoft.com/office/powerpoint/2010/main" val="39498237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dirty="0"/>
              <a:t>Along with high-yielding seeds and irrigation facilities, the enthusiasm of farmers mobilized the idea of agricultural revolution. </a:t>
            </a:r>
          </a:p>
          <a:p>
            <a:r>
              <a:rPr lang="en-US" dirty="0"/>
              <a:t>Due to the rise in use of chemical pesticides and fertilizers, there was a negative effect on the soil and the land (e.g., land degradation).</a:t>
            </a:r>
          </a:p>
          <a:p>
            <a:endParaRPr lang="en-US" dirty="0"/>
          </a:p>
        </p:txBody>
      </p:sp>
    </p:spTree>
    <p:extLst>
      <p:ext uri="{BB962C8B-B14F-4D97-AF65-F5344CB8AC3E}">
        <p14:creationId xmlns:p14="http://schemas.microsoft.com/office/powerpoint/2010/main" val="179784188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Practices Under Green Revolution</a:t>
            </a:r>
            <a:endParaRPr lang="en-US" sz="4200" dirty="0"/>
          </a:p>
        </p:txBody>
      </p:sp>
      <p:sp>
        <p:nvSpPr>
          <p:cNvPr id="3" name="Content Placeholder 2"/>
          <p:cNvSpPr>
            <a:spLocks noGrp="1"/>
          </p:cNvSpPr>
          <p:nvPr>
            <p:ph idx="1"/>
          </p:nvPr>
        </p:nvSpPr>
        <p:spPr/>
        <p:txBody>
          <a:bodyPr>
            <a:normAutofit lnSpcReduction="10000"/>
          </a:bodyPr>
          <a:lstStyle/>
          <a:p>
            <a:r>
              <a:rPr lang="en-US" dirty="0"/>
              <a:t>Irrigation infrastructure</a:t>
            </a:r>
          </a:p>
          <a:p>
            <a:r>
              <a:rPr lang="en-US" dirty="0"/>
              <a:t>Use of pesticides</a:t>
            </a:r>
          </a:p>
          <a:p>
            <a:r>
              <a:rPr lang="en-US" dirty="0"/>
              <a:t>Use of insecticides</a:t>
            </a:r>
          </a:p>
          <a:p>
            <a:r>
              <a:rPr lang="en-US" dirty="0"/>
              <a:t>Use of herbicides</a:t>
            </a:r>
          </a:p>
          <a:p>
            <a:r>
              <a:rPr lang="en-US" dirty="0"/>
              <a:t>Consolidation of holdings</a:t>
            </a:r>
          </a:p>
          <a:p>
            <a:r>
              <a:rPr lang="en-US" dirty="0"/>
              <a:t>Land reforms</a:t>
            </a:r>
          </a:p>
          <a:p>
            <a:r>
              <a:rPr lang="en-US" dirty="0"/>
              <a:t>Improved rural infrastructure</a:t>
            </a:r>
          </a:p>
          <a:p>
            <a:r>
              <a:rPr lang="en-US" dirty="0"/>
              <a:t>Supply of agricultural credit</a:t>
            </a:r>
          </a:p>
          <a:p>
            <a:r>
              <a:rPr lang="en-US" dirty="0"/>
              <a:t>Use of chemical or synthetic fertilizers</a:t>
            </a:r>
          </a:p>
          <a:p>
            <a:r>
              <a:rPr lang="en-US" dirty="0"/>
              <a:t>Use of sprinklers or drip irrigation systems</a:t>
            </a:r>
          </a:p>
          <a:p>
            <a:r>
              <a:rPr lang="en-US" dirty="0"/>
              <a:t>Use of advanced machinery</a:t>
            </a:r>
          </a:p>
          <a:p>
            <a:r>
              <a:rPr lang="en-US" dirty="0"/>
              <a:t>Use of vector quantity</a:t>
            </a:r>
          </a:p>
        </p:txBody>
      </p:sp>
    </p:spTree>
    <p:extLst>
      <p:ext uri="{BB962C8B-B14F-4D97-AF65-F5344CB8AC3E}">
        <p14:creationId xmlns:p14="http://schemas.microsoft.com/office/powerpoint/2010/main" val="21023267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9"/>
            <a:ext cx="7620000" cy="1433689"/>
          </a:xfrm>
        </p:spPr>
        <p:txBody>
          <a:bodyPr/>
          <a:lstStyle/>
          <a:p>
            <a:r>
              <a:rPr lang="en-US" sz="4200" dirty="0" smtClean="0"/>
              <a:t>Factors Responsible for Implementation of Green Revolution</a:t>
            </a:r>
            <a:endParaRPr lang="en-US" sz="4200" dirty="0"/>
          </a:p>
        </p:txBody>
      </p:sp>
      <p:sp>
        <p:nvSpPr>
          <p:cNvPr id="3" name="Content Placeholder 2"/>
          <p:cNvSpPr>
            <a:spLocks noGrp="1"/>
          </p:cNvSpPr>
          <p:nvPr>
            <p:ph idx="1"/>
          </p:nvPr>
        </p:nvSpPr>
        <p:spPr>
          <a:xfrm>
            <a:off x="457200" y="2356556"/>
            <a:ext cx="7620000" cy="4044244"/>
          </a:xfrm>
        </p:spPr>
        <p:txBody>
          <a:bodyPr/>
          <a:lstStyle/>
          <a:p>
            <a:r>
              <a:rPr lang="en-US" b="1" dirty="0"/>
              <a:t>Frequent famines</a:t>
            </a:r>
            <a:r>
              <a:rPr lang="en-US" dirty="0"/>
              <a:t>: In 1964–65 and 1965–66, India experienced two severe droughts which led to food shortages and famines among the country's growing </a:t>
            </a:r>
            <a:r>
              <a:rPr lang="en-US" dirty="0" smtClean="0"/>
              <a:t>population.</a:t>
            </a:r>
            <a:r>
              <a:rPr lang="en-US" dirty="0"/>
              <a:t> </a:t>
            </a:r>
            <a:r>
              <a:rPr lang="en-US" dirty="0" smtClean="0"/>
              <a:t>Modern </a:t>
            </a:r>
            <a:r>
              <a:rPr lang="en-US" dirty="0"/>
              <a:t>agricultural technologies appeared to offer strategies to counter the frequency of famines</a:t>
            </a:r>
            <a:r>
              <a:rPr lang="en-US" dirty="0" smtClean="0"/>
              <a:t>.</a:t>
            </a:r>
          </a:p>
          <a:p>
            <a:r>
              <a:rPr lang="en-US" b="1" dirty="0"/>
              <a:t>Lack of finance</a:t>
            </a:r>
            <a:r>
              <a:rPr lang="en-US" dirty="0"/>
              <a:t>: Marginal farmers found it very difficult to get finance and credit at economical rates from the government and banks and hence, fell as easy prey to the money lenders</a:t>
            </a:r>
            <a:r>
              <a:rPr lang="en-US" dirty="0" smtClean="0"/>
              <a:t>.</a:t>
            </a:r>
          </a:p>
          <a:p>
            <a:r>
              <a:rPr lang="en-US" b="1" dirty="0"/>
              <a:t>Low productivity</a:t>
            </a:r>
            <a:r>
              <a:rPr lang="en-US" dirty="0"/>
              <a:t>: In the context of India's rapidly growing population, the country's traditional agricultural practices yielded insufficient food production. </a:t>
            </a:r>
          </a:p>
        </p:txBody>
      </p:sp>
    </p:spTree>
    <p:extLst>
      <p:ext uri="{BB962C8B-B14F-4D97-AF65-F5344CB8AC3E}">
        <p14:creationId xmlns:p14="http://schemas.microsoft.com/office/powerpoint/2010/main" val="18841727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lstStyle/>
          <a:p>
            <a:r>
              <a:rPr lang="en-US" dirty="0"/>
              <a:t>The Green revolution had led to the consolidation of the status of the middle peasantry as a dominant class. </a:t>
            </a:r>
            <a:endParaRPr lang="en-US" dirty="0" smtClean="0"/>
          </a:p>
          <a:p>
            <a:r>
              <a:rPr lang="en-US" dirty="0" smtClean="0"/>
              <a:t>The </a:t>
            </a:r>
            <a:r>
              <a:rPr lang="en-US" dirty="0"/>
              <a:t>upper caste class groups which traditionally dominated was replaced by the middle peasantry or had to compete with them to maintain their traditional status and power</a:t>
            </a:r>
            <a:r>
              <a:rPr lang="en-US" dirty="0" smtClean="0"/>
              <a:t>.</a:t>
            </a:r>
          </a:p>
          <a:p>
            <a:r>
              <a:rPr lang="en-US" dirty="0"/>
              <a:t>They employed a variety of strategies of cooperation, compromises and confrontation </a:t>
            </a:r>
            <a:r>
              <a:rPr lang="en-US" dirty="0" smtClean="0"/>
              <a:t>.</a:t>
            </a:r>
          </a:p>
          <a:p>
            <a:r>
              <a:rPr lang="en-US" dirty="0" smtClean="0"/>
              <a:t>These </a:t>
            </a:r>
            <a:r>
              <a:rPr lang="en-US" dirty="0"/>
              <a:t>set of social forces in rural society led increasingly to social polarization, large scale migration to cities, social tensions. </a:t>
            </a:r>
            <a:endParaRPr lang="en-US" dirty="0" smtClean="0"/>
          </a:p>
          <a:p>
            <a:r>
              <a:rPr lang="en-US" dirty="0" smtClean="0"/>
              <a:t>The </a:t>
            </a:r>
            <a:r>
              <a:rPr lang="en-US" dirty="0"/>
              <a:t>relationship between the middle class peasantry and the lower castes declined and led to exploitation and violence.</a:t>
            </a:r>
          </a:p>
        </p:txBody>
      </p:sp>
    </p:spTree>
    <p:extLst>
      <p:ext uri="{BB962C8B-B14F-4D97-AF65-F5344CB8AC3E}">
        <p14:creationId xmlns:p14="http://schemas.microsoft.com/office/powerpoint/2010/main" val="21824373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Revolution</a:t>
            </a:r>
            <a:endParaRPr lang="en-US" dirty="0"/>
          </a:p>
        </p:txBody>
      </p:sp>
      <p:sp>
        <p:nvSpPr>
          <p:cNvPr id="3" name="Content Placeholder 2"/>
          <p:cNvSpPr>
            <a:spLocks noGrp="1"/>
          </p:cNvSpPr>
          <p:nvPr>
            <p:ph idx="1"/>
          </p:nvPr>
        </p:nvSpPr>
        <p:spPr/>
        <p:txBody>
          <a:bodyPr/>
          <a:lstStyle/>
          <a:p>
            <a:r>
              <a:rPr lang="en-US" dirty="0"/>
              <a:t>White Revolution was one of the biggest dairy development movements, by the Indian Government, in India in 1970. </a:t>
            </a:r>
            <a:endParaRPr lang="en-US" dirty="0" smtClean="0"/>
          </a:p>
          <a:p>
            <a:r>
              <a:rPr lang="en-US" dirty="0" smtClean="0"/>
              <a:t>It </a:t>
            </a:r>
            <a:r>
              <a:rPr lang="en-US" dirty="0"/>
              <a:t>was a step taken by the Indian Government to develop and help the dairy industry sustain itself economically by developing a co-operative, while providing employment to the poor farmers</a:t>
            </a:r>
            <a:r>
              <a:rPr lang="en-US" dirty="0" smtClean="0"/>
              <a:t>.</a:t>
            </a:r>
          </a:p>
          <a:p>
            <a:r>
              <a:rPr lang="en-US" dirty="0"/>
              <a:t>The White Revolution helped increase milk productivity and milk was now sold at competitive market prices. </a:t>
            </a:r>
            <a:endParaRPr lang="en-US" dirty="0" smtClean="0"/>
          </a:p>
          <a:p>
            <a:r>
              <a:rPr lang="en-US" dirty="0" smtClean="0"/>
              <a:t>This </a:t>
            </a:r>
            <a:r>
              <a:rPr lang="en-US" dirty="0"/>
              <a:t>program increased the demand for development and production of healthy animals, use of modern technology in milk production sector and networking between various small and large scale dairy industries.</a:t>
            </a:r>
          </a:p>
        </p:txBody>
      </p:sp>
    </p:spTree>
    <p:extLst>
      <p:ext uri="{BB962C8B-B14F-4D97-AF65-F5344CB8AC3E}">
        <p14:creationId xmlns:p14="http://schemas.microsoft.com/office/powerpoint/2010/main" val="34230269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dirty="0" smtClean="0"/>
              <a:t>The </a:t>
            </a:r>
            <a:r>
              <a:rPr lang="en-US" dirty="0"/>
              <a:t>aim of White Revolution was to make India one of the largest milk producers in the world</a:t>
            </a:r>
            <a:r>
              <a:rPr lang="en-US" dirty="0" smtClean="0"/>
              <a:t>.</a:t>
            </a:r>
          </a:p>
          <a:p>
            <a:r>
              <a:rPr lang="en-US" dirty="0"/>
              <a:t>The White Revolution, known as Operation Flood, was launched in 1970</a:t>
            </a:r>
            <a:r>
              <a:rPr lang="en-US" dirty="0" smtClean="0"/>
              <a:t>.</a:t>
            </a:r>
          </a:p>
          <a:p>
            <a:r>
              <a:rPr lang="en-US" dirty="0"/>
              <a:t>It was an initiative by India’s National Dairy Development Board (NDDB) and was the world’s biggest dairy development </a:t>
            </a:r>
            <a:r>
              <a:rPr lang="en-US" dirty="0" err="1" smtClean="0"/>
              <a:t>programme</a:t>
            </a:r>
            <a:r>
              <a:rPr lang="en-US" dirty="0" smtClean="0"/>
              <a:t>.</a:t>
            </a:r>
          </a:p>
          <a:p>
            <a:r>
              <a:rPr lang="en-US" dirty="0"/>
              <a:t>Operation Flood was based on the experimental pattern set up by </a:t>
            </a:r>
            <a:r>
              <a:rPr lang="en-US" b="1" dirty="0" err="1"/>
              <a:t>Verghese</a:t>
            </a:r>
            <a:r>
              <a:rPr lang="en-US" b="1" dirty="0"/>
              <a:t> </a:t>
            </a:r>
            <a:r>
              <a:rPr lang="en-US" b="1" dirty="0" err="1" smtClean="0"/>
              <a:t>Kurien</a:t>
            </a:r>
            <a:r>
              <a:rPr lang="en-US" b="1" dirty="0" smtClean="0"/>
              <a:t> (Father of White Revolution)</a:t>
            </a:r>
            <a:r>
              <a:rPr lang="en-US" dirty="0" smtClean="0"/>
              <a:t>, </a:t>
            </a:r>
            <a:r>
              <a:rPr lang="en-US" dirty="0"/>
              <a:t>chairman and founder of AMUL, who was named the Chairman of NDDB and was also </a:t>
            </a:r>
            <a:r>
              <a:rPr lang="en-US" dirty="0" err="1"/>
              <a:t>recognised</a:t>
            </a:r>
            <a:r>
              <a:rPr lang="en-US" dirty="0"/>
              <a:t> as the architect of Operation Flood.</a:t>
            </a:r>
          </a:p>
        </p:txBody>
      </p:sp>
    </p:spTree>
    <p:extLst>
      <p:ext uri="{BB962C8B-B14F-4D97-AF65-F5344CB8AC3E}">
        <p14:creationId xmlns:p14="http://schemas.microsoft.com/office/powerpoint/2010/main" val="145254301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
      <a:dk1>
        <a:sysClr val="windowText" lastClr="000000"/>
      </a:dk1>
      <a:lt1>
        <a:sysClr val="window" lastClr="FFFFFF"/>
      </a:lt1>
      <a:dk2>
        <a:srgbClr val="1F497D"/>
      </a:dk2>
      <a:lt2>
        <a:srgbClr val="EEECE1"/>
      </a:lt2>
      <a:accent1>
        <a:srgbClr val="3680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25</TotalTime>
  <Words>1022</Words>
  <Application>Microsoft Macintosh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Green Revolution</vt:lpstr>
      <vt:lpstr>Green Revolution</vt:lpstr>
      <vt:lpstr>Continuum</vt:lpstr>
      <vt:lpstr>Continuum</vt:lpstr>
      <vt:lpstr>Practices Under Green Revolution</vt:lpstr>
      <vt:lpstr>Factors Responsible for Implementation of Green Revolution</vt:lpstr>
      <vt:lpstr>Consequences</vt:lpstr>
      <vt:lpstr>White Revolution</vt:lpstr>
      <vt:lpstr>Continuum</vt:lpstr>
      <vt:lpstr>Yellow Revoltion</vt:lpstr>
      <vt:lpstr>Blue Revolution</vt:lpstr>
      <vt:lpstr>Reference</vt:lpstr>
      <vt:lpstr>Thank You</vt:lpstr>
    </vt:vector>
  </TitlesOfParts>
  <Company>institution or private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Revolution</dc:title>
  <dc:creator>SHANDAR ABBAS</dc:creator>
  <cp:lastModifiedBy>SHANDAR ABBAS</cp:lastModifiedBy>
  <cp:revision>4</cp:revision>
  <dcterms:created xsi:type="dcterms:W3CDTF">2020-12-01T14:30:19Z</dcterms:created>
  <dcterms:modified xsi:type="dcterms:W3CDTF">2020-12-16T17:23:36Z</dcterms:modified>
</cp:coreProperties>
</file>